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>
            <p:ph type="ctrTitle"/>
          </p:nvPr>
        </p:nvSpPr>
        <p:spPr>
          <a:xfrm>
            <a:off x="1524000" y="2185059"/>
            <a:ext cx="9144000" cy="13249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" type="subTitle"/>
          </p:nvPr>
        </p:nvSpPr>
        <p:spPr>
          <a:xfrm>
            <a:off x="1524000" y="3602038"/>
            <a:ext cx="9144000" cy="937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C1C2F"/>
              </a:buClr>
              <a:buSzPts val="2400"/>
              <a:buNone/>
              <a:defRPr b="1" sz="2400">
                <a:solidFill>
                  <a:srgbClr val="7C1C2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2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2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838199" y="1699456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838199" y="2826571"/>
            <a:ext cx="10515599" cy="2854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TR"/>
              <a:buChar char="=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Char char="=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NTR"/>
              <a:buChar char="="/>
              <a:defRPr>
                <a:solidFill>
                  <a:srgbClr val="757070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Font typeface="NTR"/>
              <a:buChar char="="/>
              <a:defRPr>
                <a:solidFill>
                  <a:srgbClr val="7C1C2F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20938"/>
              </a:buClr>
              <a:buSzPts val="1800"/>
              <a:buFont typeface="NTR"/>
              <a:buChar char="="/>
              <a:defRPr>
                <a:solidFill>
                  <a:srgbClr val="B2093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831850" y="1709738"/>
            <a:ext cx="10515600" cy="27349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0938"/>
              </a:buClr>
              <a:buSzPts val="2400"/>
              <a:buNone/>
              <a:defRPr b="0" sz="2400">
                <a:solidFill>
                  <a:srgbClr val="B2093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4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4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4"/>
          <p:cNvCxnSpPr/>
          <p:nvPr/>
        </p:nvCxnSpPr>
        <p:spPr>
          <a:xfrm>
            <a:off x="831850" y="4479402"/>
            <a:ext cx="10515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idx="1" type="body"/>
          </p:nvPr>
        </p:nvSpPr>
        <p:spPr>
          <a:xfrm>
            <a:off x="6172200" y="2594099"/>
            <a:ext cx="5181600" cy="3582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800"/>
              <a:buChar char="=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=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Char char="=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5"/>
          <p:cNvSpPr txBox="1"/>
          <p:nvPr>
            <p:ph idx="2" type="body"/>
          </p:nvPr>
        </p:nvSpPr>
        <p:spPr>
          <a:xfrm>
            <a:off x="838201" y="2594100"/>
            <a:ext cx="5181600" cy="3582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800"/>
              <a:buChar char="=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=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Char char="=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type="title"/>
          </p:nvPr>
        </p:nvSpPr>
        <p:spPr>
          <a:xfrm>
            <a:off x="838199" y="1467962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 txBox="1"/>
          <p:nvPr>
            <p:ph type="title"/>
          </p:nvPr>
        </p:nvSpPr>
        <p:spPr>
          <a:xfrm>
            <a:off x="838200" y="1954099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6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No Header">
  <p:cSld name="Blank - No 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lank White Box" id="61" name="Google Shape;61;p8"/>
          <p:cNvSpPr/>
          <p:nvPr/>
        </p:nvSpPr>
        <p:spPr>
          <a:xfrm>
            <a:off x="0" y="0"/>
            <a:ext cx="12192000" cy="15897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851363" y="1493134"/>
            <a:ext cx="3932237" cy="1004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5183188" y="1493134"/>
            <a:ext cx="6172200" cy="4367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3200"/>
              <a:buChar char="=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=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2400"/>
              <a:buChar char="=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2000"/>
              <a:buChar char="=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2000"/>
              <a:buChar char="=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839788" y="2511706"/>
            <a:ext cx="3932237" cy="33572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839788" y="1469984"/>
            <a:ext cx="3932237" cy="10185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/>
          <p:nvPr>
            <p:ph idx="2" type="pic"/>
          </p:nvPr>
        </p:nvSpPr>
        <p:spPr>
          <a:xfrm>
            <a:off x="5183188" y="1469985"/>
            <a:ext cx="6172200" cy="4391066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836612" y="2488557"/>
            <a:ext cx="3932237" cy="3372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838199" y="1699456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 rot="5400000">
            <a:off x="4668932" y="-1004162"/>
            <a:ext cx="2854133" cy="1051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800"/>
              <a:buChar char="=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=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Char char="=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 rot="5400000">
            <a:off x="7703904" y="2527066"/>
            <a:ext cx="4670892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 rot="5400000">
            <a:off x="2369904" y="-25633"/>
            <a:ext cx="467089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1800"/>
              <a:buChar char="=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=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1800"/>
              <a:buChar char="=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Char char="=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5061861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199" y="1699456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199" y="2826571"/>
            <a:ext cx="10515599" cy="2854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TR"/>
              <a:buChar char="="/>
              <a:defRPr b="1" i="0" sz="2800" u="none" cap="none" strike="noStrike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Char char="=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1C2F"/>
              </a:buClr>
              <a:buSzPts val="2000"/>
              <a:buFont typeface="NTR"/>
              <a:buChar char="="/>
              <a:defRPr b="0" i="0" sz="2000" u="none" cap="none" strike="noStrike">
                <a:solidFill>
                  <a:srgbClr val="7C1C2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NTR"/>
              <a:buChar char="="/>
              <a:defRPr b="0" i="0" sz="18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NTR"/>
              <a:buChar char="="/>
              <a:defRPr b="0" i="0" sz="18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1617569" y="6356350"/>
            <a:ext cx="4044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anta Clara University Mission and Logo" id="14" name="Google Shape;1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432050" y="6363947"/>
            <a:ext cx="1693985" cy="3208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nta Clara University Official Seal" id="15" name="Google Shape;15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9835" y="169890"/>
            <a:ext cx="1108796" cy="11087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oogle Shape;16;p1"/>
          <p:cNvCxnSpPr/>
          <p:nvPr/>
        </p:nvCxnSpPr>
        <p:spPr>
          <a:xfrm>
            <a:off x="11218867" y="6422911"/>
            <a:ext cx="0" cy="25032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1"/>
          <p:cNvCxnSpPr/>
          <p:nvPr/>
        </p:nvCxnSpPr>
        <p:spPr>
          <a:xfrm>
            <a:off x="9310554" y="6422911"/>
            <a:ext cx="0" cy="25032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1"/>
          <p:cNvCxnSpPr/>
          <p:nvPr/>
        </p:nvCxnSpPr>
        <p:spPr>
          <a:xfrm rot="10800000">
            <a:off x="0" y="6223651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" name="Google Shape;19;p1"/>
          <p:cNvCxnSpPr/>
          <p:nvPr/>
        </p:nvCxnSpPr>
        <p:spPr>
          <a:xfrm rot="10800000">
            <a:off x="2374231" y="362861"/>
            <a:ext cx="9817769" cy="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" name="Google Shape;20;p1"/>
          <p:cNvCxnSpPr/>
          <p:nvPr/>
        </p:nvCxnSpPr>
        <p:spPr>
          <a:xfrm rot="10800000">
            <a:off x="2374233" y="1046293"/>
            <a:ext cx="9817770" cy="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" name="Google Shape;21;p1"/>
          <p:cNvCxnSpPr/>
          <p:nvPr/>
        </p:nvCxnSpPr>
        <p:spPr>
          <a:xfrm rot="10800000">
            <a:off x="0" y="1046293"/>
            <a:ext cx="730502" cy="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" name="Google Shape;22;p1"/>
          <p:cNvCxnSpPr/>
          <p:nvPr/>
        </p:nvCxnSpPr>
        <p:spPr>
          <a:xfrm rot="10800000">
            <a:off x="0" y="362861"/>
            <a:ext cx="730502" cy="0"/>
          </a:xfrm>
          <a:prstGeom prst="straightConnector1">
            <a:avLst/>
          </a:prstGeom>
          <a:noFill/>
          <a:ln cap="flat" cmpd="sng" w="9525">
            <a:solidFill>
              <a:srgbClr val="C0C1C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" name="Google Shape;23;p1"/>
          <p:cNvSpPr txBox="1"/>
          <p:nvPr/>
        </p:nvSpPr>
        <p:spPr>
          <a:xfrm>
            <a:off x="2956956" y="525440"/>
            <a:ext cx="776646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School of Engineering</a:t>
            </a:r>
            <a:endParaRPr/>
          </a:p>
        </p:txBody>
      </p:sp>
      <p:sp>
        <p:nvSpPr>
          <p:cNvPr id="24" name="Google Shape;24;p1"/>
          <p:cNvSpPr txBox="1"/>
          <p:nvPr/>
        </p:nvSpPr>
        <p:spPr>
          <a:xfrm>
            <a:off x="2956956" y="398627"/>
            <a:ext cx="776646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B20938"/>
                </a:solidFill>
                <a:latin typeface="Arial"/>
                <a:ea typeface="Arial"/>
                <a:cs typeface="Arial"/>
                <a:sym typeface="Arial"/>
              </a:rPr>
              <a:t>SANTA CLARA UNIVERSITY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theaikitchen.org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ctrTitle"/>
          </p:nvPr>
        </p:nvSpPr>
        <p:spPr>
          <a:xfrm>
            <a:off x="1524000" y="2185059"/>
            <a:ext cx="9144000" cy="13249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AI Kitchen</a:t>
            </a:r>
            <a:endParaRPr/>
          </a:p>
        </p:txBody>
      </p:sp>
      <p:sp>
        <p:nvSpPr>
          <p:cNvPr id="96" name="Google Shape;96;p13"/>
          <p:cNvSpPr txBox="1"/>
          <p:nvPr>
            <p:ph idx="1" type="subTitle"/>
          </p:nvPr>
        </p:nvSpPr>
        <p:spPr>
          <a:xfrm>
            <a:off x="1524000" y="3602038"/>
            <a:ext cx="9144000" cy="937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C1C2F"/>
              </a:buClr>
              <a:buSzPts val="2400"/>
              <a:buNone/>
            </a:pPr>
            <a:r>
              <a:rPr lang="en-US"/>
              <a:t>No code required to cook. </a:t>
            </a:r>
            <a:r>
              <a:rPr lang="en-US"/>
              <a:t>🧑‍🍳</a:t>
            </a:r>
            <a:endParaRPr/>
          </a:p>
        </p:txBody>
      </p:sp>
      <p:sp>
        <p:nvSpPr>
          <p:cNvPr id="97" name="Google Shape;97;p13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www.scu.edu/engineering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2134750" y="4680450"/>
            <a:ext cx="81735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D4D4D"/>
                </a:solidFill>
              </a:rPr>
              <a:t>Hands-on AI at SCU for every major.</a:t>
            </a:r>
            <a:endParaRPr sz="2800">
              <a:solidFill>
                <a:srgbClr val="4D4D4D"/>
              </a:solidFill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879000" y="5685025"/>
            <a:ext cx="104340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D4D4D"/>
                </a:solidFill>
              </a:rPr>
              <a:t>Spring 2026 · Fridays, 1:00 to 5:30 p.m. · Lucas 306</a:t>
            </a:r>
            <a:endParaRPr sz="2800">
              <a:solidFill>
                <a:srgbClr val="4D4D4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type="title"/>
          </p:nvPr>
        </p:nvSpPr>
        <p:spPr>
          <a:xfrm>
            <a:off x="838199" y="1699456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Two ways to cook</a:t>
            </a:r>
            <a:endParaRPr/>
          </a:p>
        </p:txBody>
      </p:sp>
      <p:sp>
        <p:nvSpPr>
          <p:cNvPr id="105" name="Google Shape;105;p14"/>
          <p:cNvSpPr txBox="1"/>
          <p:nvPr>
            <p:ph idx="1" type="body"/>
          </p:nvPr>
        </p:nvSpPr>
        <p:spPr>
          <a:xfrm>
            <a:off x="838199" y="2826571"/>
            <a:ext cx="10515599" cy="2854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Drop in for an afternoon, or commit to a quarter.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Taste Tests </a:t>
            </a:r>
            <a:r>
              <a:rPr lang="en-US"/>
              <a:t>🍴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Drop in any Friday, no signup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One-hour tutorial from an industry pro, faculty member, or student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Open lab time after, with people who can help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Slow Roasts 🍲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Quarter-long team projects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Cross-major teams paired with a faculty or industry mentor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NTR"/>
              <a:buNone/>
            </a:pPr>
            <a:r>
              <a:rPr lang="en-US"/>
              <a:t>  Present your work at the end-of-year Potluck Showcase</a:t>
            </a:r>
            <a:endParaRPr/>
          </a:p>
        </p:txBody>
      </p:sp>
      <p:sp>
        <p:nvSpPr>
          <p:cNvPr id="106" name="Google Shape;106;p14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www.scu.edu/engineering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>
          <a:xfrm>
            <a:off x="831850" y="1709738"/>
            <a:ext cx="10515600" cy="27349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Every major welcome</a:t>
            </a:r>
            <a:endParaRPr/>
          </a:p>
        </p:txBody>
      </p:sp>
      <p:sp>
        <p:nvSpPr>
          <p:cNvPr id="112" name="Google Shape;112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No technical background needed.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English majors curious about AI writing tools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Business students automating spreadsheet work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Psych majors coding interviews with AI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Engineers building beyond the curriculum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0938"/>
              </a:buClr>
              <a:buSzPct val="100000"/>
              <a:buNone/>
            </a:pPr>
            <a:r>
              <a:rPr lang="en-US"/>
              <a:t>Anyone curious and willing to show up</a:t>
            </a:r>
            <a:endParaRPr/>
          </a:p>
        </p:txBody>
      </p:sp>
      <p:sp>
        <p:nvSpPr>
          <p:cNvPr id="113" name="Google Shape;113;p15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www.scu.edu/engineering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6172200" y="2594099"/>
            <a:ext cx="5181600" cy="3582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Join our Discord community</a:t>
            </a:r>
            <a:endParaRPr/>
          </a:p>
        </p:txBody>
      </p:sp>
      <p:sp>
        <p:nvSpPr>
          <p:cNvPr id="119" name="Google Shape;119;p16"/>
          <p:cNvSpPr txBox="1"/>
          <p:nvPr>
            <p:ph idx="10" type="dt"/>
          </p:nvPr>
        </p:nvSpPr>
        <p:spPr>
          <a:xfrm>
            <a:off x="730502" y="6356350"/>
            <a:ext cx="24436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www.scu.edu/engineering</a:t>
            </a:r>
            <a:endParaRPr/>
          </a:p>
        </p:txBody>
      </p:sp>
      <p:sp>
        <p:nvSpPr>
          <p:cNvPr id="120" name="Google Shape;120;p16"/>
          <p:cNvSpPr txBox="1"/>
          <p:nvPr>
            <p:ph idx="2" type="body"/>
          </p:nvPr>
        </p:nvSpPr>
        <p:spPr>
          <a:xfrm>
            <a:off x="838201" y="2594100"/>
            <a:ext cx="5181600" cy="3582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Next Taste Test: Friday, April 24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1:00 to 5:30 p.m., demo at 2:30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Lucas 306, Santa Clara University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Website: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theaikitchen.org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None/>
            </a:pPr>
            <a:r>
              <a:rPr lang="en-US"/>
              <a:t>Discord: scan QR code to join</a:t>
            </a:r>
            <a:endParaRPr/>
          </a:p>
        </p:txBody>
      </p:sp>
      <p:sp>
        <p:nvSpPr>
          <p:cNvPr id="121" name="Google Shape;121;p16"/>
          <p:cNvSpPr txBox="1"/>
          <p:nvPr>
            <p:ph type="title"/>
          </p:nvPr>
        </p:nvSpPr>
        <p:spPr>
          <a:xfrm>
            <a:off x="838199" y="1467962"/>
            <a:ext cx="10515600" cy="1108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Get involved</a:t>
            </a:r>
            <a:endParaRPr/>
          </a:p>
        </p:txBody>
      </p:sp>
      <p:pic>
        <p:nvPicPr>
          <p:cNvPr id="122" name="Google Shape;122;p16" title="ai-kitchen-discord-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9750" y="3729700"/>
            <a:ext cx="2069501" cy="206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